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3617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740670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163012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004367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8" name="Footer Placeholder 7"/>
          <p:cNvSpPr>
            <a:spLocks noGrp="1"/>
          </p:cNvSpPr>
          <p:nvPr>
            <p:ph type="ftr" sz="quarter" idx="11"/>
          </p:nvPr>
        </p:nvSpPr>
        <p:spPr/>
        <p:txBody>
          <a:bodyPr/>
          <a:lstStyle/>
          <a:p>
            <a:endParaRPr lang="en-US">
              <a:solidFill>
                <a:srgbClr val="DFDCB7"/>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178157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4" name="Footer Placeholder 3"/>
          <p:cNvSpPr>
            <a:spLocks noGrp="1"/>
          </p:cNvSpPr>
          <p:nvPr>
            <p:ph type="ftr" sz="quarter" idx="11"/>
          </p:nvPr>
        </p:nvSpPr>
        <p:spPr/>
        <p:txBody>
          <a:bodyPr/>
          <a:lstStyle/>
          <a:p>
            <a:endParaRPr lang="en-US">
              <a:solidFill>
                <a:srgbClr val="DFDCB7"/>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385602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3" name="Footer Placeholder 2"/>
          <p:cNvSpPr>
            <a:spLocks noGrp="1"/>
          </p:cNvSpPr>
          <p:nvPr>
            <p:ph type="ftr" sz="quarter" idx="11"/>
          </p:nvPr>
        </p:nvSpPr>
        <p:spPr/>
        <p:txBody>
          <a:bodyPr/>
          <a:lstStyle/>
          <a:p>
            <a:endParaRPr lang="en-US">
              <a:solidFill>
                <a:srgbClr val="DFDCB7"/>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905914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2018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solidFill>
                <a:srgbClr val="DFDCB7"/>
              </a:solidFill>
            </a:endParaRPr>
          </a:p>
        </p:txBody>
      </p:sp>
    </p:spTree>
    <p:extLst>
      <p:ext uri="{BB962C8B-B14F-4D97-AF65-F5344CB8AC3E}">
        <p14:creationId xmlns:p14="http://schemas.microsoft.com/office/powerpoint/2010/main" val="1225401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778379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63450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solidFill>
                <a:srgbClr val="DFDCB7"/>
              </a:solidFill>
            </a:endParaRP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solidFill>
                  <a:srgbClr val="DFDCB7"/>
                </a:solidFill>
              </a:rPr>
              <a:pPr/>
              <a:t>11/6/2018</a:t>
            </a:fld>
            <a:endParaRPr lang="en-US">
              <a:solidFill>
                <a:srgbClr val="DFDCB7"/>
              </a:solidFill>
            </a:endParaRPr>
          </a:p>
        </p:txBody>
      </p:sp>
    </p:spTree>
    <p:extLst>
      <p:ext uri="{BB962C8B-B14F-4D97-AF65-F5344CB8AC3E}">
        <p14:creationId xmlns:p14="http://schemas.microsoft.com/office/powerpoint/2010/main" val="40897201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US" sz="4400" b="1" dirty="0"/>
              <a:t>University of </a:t>
            </a:r>
            <a:r>
              <a:rPr lang="en-US" sz="4400" b="1" dirty="0" err="1"/>
              <a:t>Diyala</a:t>
            </a:r>
            <a:r>
              <a:rPr lang="en-US" sz="4400" b="1" dirty="0"/>
              <a:t> </a:t>
            </a:r>
            <a:r>
              <a:rPr lang="en-US" sz="4400" b="1" dirty="0" smtClean="0"/>
              <a:t>   </a:t>
            </a:r>
            <a:br>
              <a:rPr lang="en-US" sz="4400" b="1" dirty="0" smtClean="0"/>
            </a:br>
            <a:r>
              <a:rPr lang="en-US" sz="4400" b="1" dirty="0"/>
              <a:t>College of Engineering</a:t>
            </a:r>
            <a:r>
              <a:rPr lang="en-US" sz="4400" b="1" dirty="0" smtClean="0"/>
              <a:t>   </a:t>
            </a:r>
            <a:br>
              <a:rPr lang="en-US" sz="4400" b="1" dirty="0" smtClean="0"/>
            </a:br>
            <a:r>
              <a:rPr lang="en-US" sz="4400" b="1" dirty="0"/>
              <a:t>Dept. of Communications</a:t>
            </a:r>
            <a:r>
              <a:rPr lang="en-US" sz="4400" b="1" dirty="0" smtClean="0"/>
              <a:t>                       </a:t>
            </a:r>
            <a:r>
              <a:rPr lang="en-US" sz="2400" dirty="0" smtClean="0"/>
              <a:t/>
            </a:r>
            <a:br>
              <a:rPr lang="en-US" sz="2400" dirty="0" smtClean="0"/>
            </a:br>
            <a:r>
              <a:rPr lang="en-US" sz="2400" dirty="0" smtClean="0"/>
              <a:t>   </a:t>
            </a:r>
            <a:endParaRPr lang="ar-IQ" sz="2400" dirty="0"/>
          </a:p>
        </p:txBody>
      </p:sp>
      <p:sp>
        <p:nvSpPr>
          <p:cNvPr id="3" name="Subtitle 2"/>
          <p:cNvSpPr>
            <a:spLocks noGrp="1"/>
          </p:cNvSpPr>
          <p:nvPr>
            <p:ph type="subTitle" idx="1"/>
          </p:nvPr>
        </p:nvSpPr>
        <p:spPr>
          <a:xfrm>
            <a:off x="838200" y="3886200"/>
            <a:ext cx="6400800" cy="1752600"/>
          </a:xfrm>
        </p:spPr>
        <p:txBody>
          <a:bodyPr/>
          <a:lstStyle/>
          <a:p>
            <a:endParaRPr lang="ar-IQ" dirty="0"/>
          </a:p>
        </p:txBody>
      </p:sp>
    </p:spTree>
    <p:extLst>
      <p:ext uri="{BB962C8B-B14F-4D97-AF65-F5344CB8AC3E}">
        <p14:creationId xmlns:p14="http://schemas.microsoft.com/office/powerpoint/2010/main" val="20271548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29000"/>
            <a:ext cx="7620000" cy="1143000"/>
          </a:xfrm>
        </p:spPr>
        <p:txBody>
          <a:bodyPr/>
          <a:lstStyle/>
          <a:p>
            <a:pPr algn="ctr"/>
            <a:r>
              <a:rPr lang="en-US" sz="4800" dirty="0"/>
              <a:t>“ </a:t>
            </a:r>
            <a:r>
              <a:rPr lang="en-US" sz="4800" b="1" dirty="0"/>
              <a:t>Digital Communications</a:t>
            </a:r>
            <a:r>
              <a:rPr lang="en-US" sz="4800" dirty="0"/>
              <a:t> “ </a:t>
            </a:r>
            <a:r>
              <a:rPr lang="en-US" sz="4800" dirty="0" smtClean="0"/>
              <a:t/>
            </a:r>
            <a:br>
              <a:rPr lang="en-US" sz="4800" dirty="0" smtClean="0"/>
            </a:br>
            <a:r>
              <a:rPr lang="en-US" sz="4800" dirty="0" smtClean="0"/>
              <a:t>By </a:t>
            </a:r>
            <a:r>
              <a:rPr lang="en-US" sz="4800" dirty="0" err="1" smtClean="0"/>
              <a:t>Haidar</a:t>
            </a:r>
            <a:r>
              <a:rPr lang="en-US" sz="4800" dirty="0" smtClean="0"/>
              <a:t> N. Al-</a:t>
            </a:r>
            <a:r>
              <a:rPr lang="en-US" sz="4800" dirty="0" err="1" smtClean="0"/>
              <a:t>Anbagi</a:t>
            </a:r>
            <a:r>
              <a:rPr lang="en-US" sz="4800" dirty="0" smtClean="0"/>
              <a:t>                        </a:t>
            </a:r>
            <a:r>
              <a:rPr lang="en-US" sz="4800" dirty="0" err="1"/>
              <a:t>Lec</a:t>
            </a:r>
            <a:r>
              <a:rPr lang="en-US" sz="4800" dirty="0"/>
              <a:t> </a:t>
            </a:r>
            <a:r>
              <a:rPr lang="en-US" sz="4800" dirty="0" smtClean="0"/>
              <a:t>(10)      </a:t>
            </a:r>
            <a:r>
              <a:rPr lang="en-US" sz="4800" dirty="0"/>
              <a:t/>
            </a:r>
            <a:br>
              <a:rPr lang="en-US" sz="4800" dirty="0"/>
            </a:br>
            <a:r>
              <a:rPr lang="en-US" sz="4800" dirty="0"/>
              <a:t>Time: (4 </a:t>
            </a:r>
            <a:r>
              <a:rPr lang="en-US" sz="4800" dirty="0" err="1" smtClean="0"/>
              <a:t>hrs</a:t>
            </a:r>
            <a:r>
              <a:rPr lang="en-US" sz="4800" dirty="0" smtClean="0"/>
              <a:t>)</a:t>
            </a:r>
            <a:r>
              <a:rPr lang="en-US" sz="4800" dirty="0"/>
              <a:t/>
            </a:r>
            <a:br>
              <a:rPr lang="en-US" sz="4800" dirty="0"/>
            </a:br>
            <a:r>
              <a:rPr lang="en-US" sz="4800" dirty="0" smtClean="0"/>
              <a:t>2017</a:t>
            </a:r>
            <a:r>
              <a:rPr lang="en-US" sz="4800" dirty="0"/>
              <a:t/>
            </a:r>
            <a:br>
              <a:rPr lang="en-US" sz="4800" dirty="0"/>
            </a:br>
            <a:r>
              <a:rPr lang="ar-IQ" dirty="0"/>
              <a:t/>
            </a:r>
            <a:br>
              <a:rPr lang="ar-IQ" dirty="0"/>
            </a:br>
            <a:endParaRPr lang="ar-IQ" dirty="0"/>
          </a:p>
        </p:txBody>
      </p:sp>
      <p:sp>
        <p:nvSpPr>
          <p:cNvPr id="3" name="Content Placeholder 2"/>
          <p:cNvSpPr>
            <a:spLocks noGrp="1"/>
          </p:cNvSpPr>
          <p:nvPr>
            <p:ph idx="1"/>
          </p:nvPr>
        </p:nvSpPr>
        <p:spPr>
          <a:xfrm>
            <a:off x="762000" y="6477000"/>
            <a:ext cx="7620000" cy="4800600"/>
          </a:xfrm>
        </p:spPr>
        <p:txBody>
          <a:bodyPr/>
          <a:lstStyle/>
          <a:p>
            <a:endParaRPr lang="ar-IQ" dirty="0"/>
          </a:p>
        </p:txBody>
      </p:sp>
    </p:spTree>
    <p:extLst>
      <p:ext uri="{BB962C8B-B14F-4D97-AF65-F5344CB8AC3E}">
        <p14:creationId xmlns:p14="http://schemas.microsoft.com/office/powerpoint/2010/main" val="27043937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u="sng" dirty="0"/>
              <a:t>Differential pulse code modulation (DPCM): </a:t>
            </a:r>
            <a:r>
              <a:rPr lang="en-US" sz="2800" dirty="0"/>
              <a:t/>
            </a:r>
            <a:br>
              <a:rPr lang="en-US" sz="2800" dirty="0"/>
            </a:br>
            <a:endParaRPr lang="ar-IQ" sz="2800" dirty="0"/>
          </a:p>
        </p:txBody>
      </p:sp>
      <p:sp>
        <p:nvSpPr>
          <p:cNvPr id="3" name="Content Placeholder 2"/>
          <p:cNvSpPr>
            <a:spLocks noGrp="1"/>
          </p:cNvSpPr>
          <p:nvPr>
            <p:ph idx="1"/>
          </p:nvPr>
        </p:nvSpPr>
        <p:spPr/>
        <p:txBody>
          <a:bodyPr/>
          <a:lstStyle/>
          <a:p>
            <a:pPr algn="l"/>
            <a:r>
              <a:rPr lang="en-US" dirty="0"/>
              <a:t>When the idea of oversampling is exploited, the correlation between adjacent samples is increased as discussed earlier. However, the disadvantage of oversampling is the redundant unnecessary samples sent and received. These redundant samples do not have essential information. Therefore, removing these redundant symbols before the encoding process would increase the transmission efficiency dramatically and that is the idea of differential pulse code modulation (DPCM). Figure (5) shows the transmitter and the receiver of the DPCM.</a:t>
            </a:r>
          </a:p>
          <a:p>
            <a:pPr algn="l"/>
            <a:endParaRPr lang="ar-IQ" dirty="0"/>
          </a:p>
        </p:txBody>
      </p:sp>
    </p:spTree>
    <p:extLst>
      <p:ext uri="{BB962C8B-B14F-4D97-AF65-F5344CB8AC3E}">
        <p14:creationId xmlns:p14="http://schemas.microsoft.com/office/powerpoint/2010/main" val="2030461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dirty="0"/>
          </a:p>
        </p:txBody>
      </p:sp>
      <p:pic>
        <p:nvPicPr>
          <p:cNvPr id="4" name="Picture 3"/>
          <p:cNvPicPr/>
          <p:nvPr/>
        </p:nvPicPr>
        <p:blipFill>
          <a:blip r:embed="rId2" cstate="print"/>
          <a:srcRect/>
          <a:stretch>
            <a:fillRect/>
          </a:stretch>
        </p:blipFill>
        <p:spPr bwMode="auto">
          <a:xfrm>
            <a:off x="1981200" y="1066800"/>
            <a:ext cx="4800600" cy="3448685"/>
          </a:xfrm>
          <a:prstGeom prst="rect">
            <a:avLst/>
          </a:prstGeom>
          <a:noFill/>
          <a:ln w="9525">
            <a:noFill/>
            <a:miter lim="800000"/>
            <a:headEnd/>
            <a:tailEnd/>
          </a:ln>
        </p:spPr>
      </p:pic>
      <p:sp>
        <p:nvSpPr>
          <p:cNvPr id="5" name="Rectangle 4"/>
          <p:cNvSpPr/>
          <p:nvPr/>
        </p:nvSpPr>
        <p:spPr>
          <a:xfrm>
            <a:off x="2133600" y="4800600"/>
            <a:ext cx="4090030" cy="369332"/>
          </a:xfrm>
          <a:prstGeom prst="rect">
            <a:avLst/>
          </a:prstGeom>
        </p:spPr>
        <p:txBody>
          <a:bodyPr wrap="none">
            <a:spAutoFit/>
          </a:bodyPr>
          <a:lstStyle/>
          <a:p>
            <a:r>
              <a:rPr lang="en-US" dirty="0"/>
              <a:t> Figure (5) DPCM transmitter and receiver</a:t>
            </a:r>
            <a:endParaRPr lang="ar-IQ" dirty="0"/>
          </a:p>
        </p:txBody>
      </p:sp>
    </p:spTree>
    <p:extLst>
      <p:ext uri="{BB962C8B-B14F-4D97-AF65-F5344CB8AC3E}">
        <p14:creationId xmlns:p14="http://schemas.microsoft.com/office/powerpoint/2010/main" val="274662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92500"/>
              </a:bodyPr>
              <a:lstStyle/>
              <a:p>
                <a:pPr lvl="0" algn="l" rtl="0"/>
                <a:r>
                  <a:rPr lang="en-US" dirty="0"/>
                  <a:t>The quantization input is </a:t>
                </a:r>
              </a:p>
              <a:p>
                <a:pPr algn="l"/>
                <a:r>
                  <a:rPr lang="en-US" dirty="0"/>
                  <a:t>   e[n] = m [n] – m⌃[n]                                                                     (10)</a:t>
                </a:r>
              </a:p>
              <a:p>
                <a:pPr algn="l"/>
                <a:r>
                  <a:rPr lang="en-US" dirty="0"/>
                  <a:t> </a:t>
                </a:r>
              </a:p>
              <a:p>
                <a:pPr algn="l"/>
                <a:r>
                  <a:rPr lang="en-US" dirty="0"/>
                  <a:t>          and that represents the difference between the sampled input signal m[n]    </a:t>
                </a:r>
              </a:p>
              <a:p>
                <a:pPr algn="l"/>
                <a:r>
                  <a:rPr lang="en-US" dirty="0"/>
                  <a:t>          and the prediction of it m⌃[n]. the predicted signal is produced by a </a:t>
                </a:r>
                <a:r>
                  <a:rPr lang="en-US" dirty="0" smtClean="0"/>
                  <a:t>prediction </a:t>
                </a:r>
                <a:r>
                  <a:rPr lang="en-US" dirty="0"/>
                  <a:t>filter as shown in the figure. That means e[n] represents the </a:t>
                </a:r>
              </a:p>
              <a:p>
                <a:pPr algn="l"/>
                <a:r>
                  <a:rPr lang="en-US" dirty="0"/>
                  <a:t>          prediction error. The </a:t>
                </a:r>
                <a:r>
                  <a:rPr lang="en-US" dirty="0" err="1"/>
                  <a:t>quantizer</a:t>
                </a:r>
                <a:r>
                  <a:rPr lang="en-US" dirty="0"/>
                  <a:t> output can be expressed as:</a:t>
                </a:r>
              </a:p>
              <a:p>
                <a:pPr algn="l"/>
                <a:r>
                  <a:rPr lang="en-US" dirty="0"/>
                  <a:t> </a:t>
                </a:r>
              </a:p>
              <a:p>
                <a:pPr algn="l"/>
                <a:r>
                  <a:rPr lang="en-US" dirty="0"/>
                  <a:t>          </a:t>
                </a:r>
                <a14:m>
                  <m:oMath xmlns:m="http://schemas.openxmlformats.org/officeDocument/2006/math">
                    <m:sSub>
                      <m:sSubPr>
                        <m:ctrlPr>
                          <a:rPr lang="en-US" i="1"/>
                        </m:ctrlPr>
                      </m:sSubPr>
                      <m:e>
                        <m:r>
                          <a:rPr lang="en-US" i="1"/>
                          <m:t>𝑒</m:t>
                        </m:r>
                      </m:e>
                      <m:sub>
                        <m:r>
                          <a:rPr lang="en-US" i="1"/>
                          <m:t>𝑞</m:t>
                        </m:r>
                      </m:sub>
                    </m:sSub>
                    <m:d>
                      <m:dPr>
                        <m:begChr m:val="["/>
                        <m:endChr m:val="]"/>
                        <m:ctrlPr>
                          <a:rPr lang="en-US" i="1"/>
                        </m:ctrlPr>
                      </m:dPr>
                      <m:e>
                        <m:r>
                          <a:rPr lang="en-US" i="1"/>
                          <m:t>𝑛</m:t>
                        </m:r>
                      </m:e>
                    </m:d>
                    <m:r>
                      <a:rPr lang="en-US" i="1"/>
                      <m:t>=</m:t>
                    </m:r>
                    <m:r>
                      <a:rPr lang="en-US" i="1"/>
                      <m:t>𝑒</m:t>
                    </m:r>
                    <m:d>
                      <m:dPr>
                        <m:begChr m:val="["/>
                        <m:endChr m:val="]"/>
                        <m:ctrlPr>
                          <a:rPr lang="en-US" i="1"/>
                        </m:ctrlPr>
                      </m:dPr>
                      <m:e>
                        <m:r>
                          <a:rPr lang="en-US" i="1"/>
                          <m:t>𝑛</m:t>
                        </m:r>
                      </m:e>
                    </m:d>
                    <m:r>
                      <a:rPr lang="en-US" i="1"/>
                      <m:t>+</m:t>
                    </m:r>
                    <m:r>
                      <a:rPr lang="en-US" i="1"/>
                      <m:t>𝑞</m:t>
                    </m:r>
                    <m:r>
                      <a:rPr lang="en-US" i="1"/>
                      <m:t>[</m:t>
                    </m:r>
                    <m:r>
                      <a:rPr lang="en-US" i="1"/>
                      <m:t>𝑛</m:t>
                    </m:r>
                    <m:r>
                      <a:rPr lang="en-US" i="1"/>
                      <m:t>]</m:t>
                    </m:r>
                  </m:oMath>
                </a14:m>
                <a:r>
                  <a:rPr lang="en-US" dirty="0"/>
                  <a:t>                             </a:t>
                </a:r>
                <a:r>
                  <a:rPr lang="en-US" dirty="0" smtClean="0"/>
                  <a:t>                                   </a:t>
                </a:r>
                <a:r>
                  <a:rPr lang="en-US" dirty="0"/>
                  <a:t>(11)</a:t>
                </a:r>
              </a:p>
              <a:p>
                <a:pPr algn="l"/>
                <a:r>
                  <a:rPr lang="en-US" dirty="0"/>
                  <a:t>      Where q[n] = the quantization error.</a:t>
                </a:r>
              </a:p>
              <a:p>
                <a:pPr algn="l"/>
                <a:r>
                  <a:rPr lang="en-US" dirty="0"/>
                  <a:t> </a:t>
                </a:r>
              </a:p>
              <a:p>
                <a:pPr algn="l"/>
                <a:endParaRPr lang="ar-IQ"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720" t="-635"/>
                </a:stretch>
              </a:blipFill>
            </p:spPr>
            <p:txBody>
              <a:bodyPr/>
              <a:lstStyle/>
              <a:p>
                <a:r>
                  <a:rPr lang="ar-IQ">
                    <a:noFill/>
                  </a:rPr>
                  <a:t> </a:t>
                </a:r>
              </a:p>
            </p:txBody>
          </p:sp>
        </mc:Fallback>
      </mc:AlternateContent>
    </p:spTree>
    <p:extLst>
      <p:ext uri="{BB962C8B-B14F-4D97-AF65-F5344CB8AC3E}">
        <p14:creationId xmlns:p14="http://schemas.microsoft.com/office/powerpoint/2010/main" val="4029258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381000"/>
                <a:ext cx="7620000" cy="6019800"/>
              </a:xfrm>
            </p:spPr>
            <p:txBody>
              <a:bodyPr>
                <a:normAutofit fontScale="85000" lnSpcReduction="20000"/>
              </a:bodyPr>
              <a:lstStyle/>
              <a:p>
                <a:pPr algn="l"/>
                <a:r>
                  <a:rPr lang="en-US" dirty="0"/>
                  <a:t>The input of the prediction filter is the summation of the quantization output and the predicted value. That is mathematically expressed as follows:</a:t>
                </a:r>
              </a:p>
              <a:p>
                <a:pPr algn="l"/>
                <a:r>
                  <a:rPr lang="en-US" dirty="0"/>
                  <a:t> </a:t>
                </a:r>
              </a:p>
              <a:p>
                <a:pPr algn="l"/>
                <a:r>
                  <a:rPr lang="en-US" dirty="0"/>
                  <a:t>      </a:t>
                </a:r>
                <a14:m>
                  <m:oMath xmlns:m="http://schemas.openxmlformats.org/officeDocument/2006/math">
                    <m:sSub>
                      <m:sSubPr>
                        <m:ctrlPr>
                          <a:rPr lang="en-US" i="1"/>
                        </m:ctrlPr>
                      </m:sSubPr>
                      <m:e>
                        <m:r>
                          <a:rPr lang="en-US" i="1"/>
                          <m:t>𝑚</m:t>
                        </m:r>
                      </m:e>
                      <m:sub>
                        <m:r>
                          <a:rPr lang="en-US" i="1"/>
                          <m:t>𝑞</m:t>
                        </m:r>
                      </m:sub>
                    </m:sSub>
                    <m:d>
                      <m:dPr>
                        <m:begChr m:val="["/>
                        <m:endChr m:val="]"/>
                        <m:ctrlPr>
                          <a:rPr lang="en-US" i="1"/>
                        </m:ctrlPr>
                      </m:dPr>
                      <m:e>
                        <m:r>
                          <a:rPr lang="en-US" i="1"/>
                          <m:t>𝑛</m:t>
                        </m:r>
                      </m:e>
                    </m:d>
                  </m:oMath>
                </a14:m>
                <a:r>
                  <a:rPr lang="en-US" dirty="0"/>
                  <a:t> = m⌃[n] + </a:t>
                </a:r>
                <a14:m>
                  <m:oMath xmlns:m="http://schemas.openxmlformats.org/officeDocument/2006/math">
                    <m:sSub>
                      <m:sSubPr>
                        <m:ctrlPr>
                          <a:rPr lang="en-US" i="1"/>
                        </m:ctrlPr>
                      </m:sSubPr>
                      <m:e>
                        <m:r>
                          <a:rPr lang="en-US" i="1"/>
                          <m:t>𝑒</m:t>
                        </m:r>
                      </m:e>
                      <m:sub>
                        <m:r>
                          <a:rPr lang="en-US" i="1"/>
                          <m:t>𝑞</m:t>
                        </m:r>
                      </m:sub>
                    </m:sSub>
                    <m:d>
                      <m:dPr>
                        <m:begChr m:val="["/>
                        <m:endChr m:val="]"/>
                        <m:ctrlPr>
                          <a:rPr lang="en-US" i="1"/>
                        </m:ctrlPr>
                      </m:dPr>
                      <m:e>
                        <m:r>
                          <a:rPr lang="en-US" i="1"/>
                          <m:t>𝑛</m:t>
                        </m:r>
                      </m:e>
                    </m:d>
                  </m:oMath>
                </a14:m>
                <a:r>
                  <a:rPr lang="en-US" dirty="0"/>
                  <a:t>                                                                             (12)</a:t>
                </a:r>
              </a:p>
              <a:p>
                <a:pPr algn="l"/>
                <a:r>
                  <a:rPr lang="en-US" dirty="0"/>
                  <a:t> </a:t>
                </a:r>
              </a:p>
              <a:p>
                <a:pPr algn="l"/>
                <a:r>
                  <a:rPr lang="en-US" dirty="0"/>
                  <a:t>Substitution the value of </a:t>
                </a:r>
                <a14:m>
                  <m:oMath xmlns:m="http://schemas.openxmlformats.org/officeDocument/2006/math">
                    <m:sSub>
                      <m:sSubPr>
                        <m:ctrlPr>
                          <a:rPr lang="en-US" i="1"/>
                        </m:ctrlPr>
                      </m:sSubPr>
                      <m:e>
                        <m:r>
                          <a:rPr lang="en-US" i="1"/>
                          <m:t>𝑒</m:t>
                        </m:r>
                      </m:e>
                      <m:sub>
                        <m:r>
                          <a:rPr lang="en-US" i="1"/>
                          <m:t>𝑞</m:t>
                        </m:r>
                      </m:sub>
                    </m:sSub>
                    <m:d>
                      <m:dPr>
                        <m:begChr m:val="["/>
                        <m:endChr m:val="]"/>
                        <m:ctrlPr>
                          <a:rPr lang="en-US" i="1"/>
                        </m:ctrlPr>
                      </m:dPr>
                      <m:e>
                        <m:r>
                          <a:rPr lang="en-US" i="1"/>
                          <m:t>𝑛</m:t>
                        </m:r>
                      </m:e>
                    </m:d>
                  </m:oMath>
                </a14:m>
                <a:r>
                  <a:rPr lang="en-US" dirty="0"/>
                  <a:t> from 11 in 12 results in the following equation:</a:t>
                </a:r>
              </a:p>
              <a:p>
                <a:pPr algn="l"/>
                <a:r>
                  <a:rPr lang="en-US" dirty="0"/>
                  <a:t>     </a:t>
                </a:r>
                <a14:m>
                  <m:oMath xmlns:m="http://schemas.openxmlformats.org/officeDocument/2006/math">
                    <m:sSub>
                      <m:sSubPr>
                        <m:ctrlPr>
                          <a:rPr lang="en-US" i="1"/>
                        </m:ctrlPr>
                      </m:sSubPr>
                      <m:e>
                        <m:r>
                          <a:rPr lang="en-US" i="1"/>
                          <m:t>𝑚</m:t>
                        </m:r>
                      </m:e>
                      <m:sub>
                        <m:r>
                          <a:rPr lang="en-US" i="1"/>
                          <m:t>𝑞</m:t>
                        </m:r>
                      </m:sub>
                    </m:sSub>
                    <m:d>
                      <m:dPr>
                        <m:begChr m:val="["/>
                        <m:endChr m:val="]"/>
                        <m:ctrlPr>
                          <a:rPr lang="en-US" i="1"/>
                        </m:ctrlPr>
                      </m:dPr>
                      <m:e>
                        <m:r>
                          <a:rPr lang="en-US" i="1"/>
                          <m:t>𝑛</m:t>
                        </m:r>
                      </m:e>
                    </m:d>
                  </m:oMath>
                </a14:m>
                <a:r>
                  <a:rPr lang="en-US" dirty="0"/>
                  <a:t> = m⌃[n] + </a:t>
                </a:r>
                <a14:m>
                  <m:oMath xmlns:m="http://schemas.openxmlformats.org/officeDocument/2006/math">
                    <m:r>
                      <a:rPr lang="en-US" i="1"/>
                      <m:t>𝑒</m:t>
                    </m:r>
                    <m:d>
                      <m:dPr>
                        <m:begChr m:val="["/>
                        <m:endChr m:val="]"/>
                        <m:ctrlPr>
                          <a:rPr lang="en-US" i="1"/>
                        </m:ctrlPr>
                      </m:dPr>
                      <m:e>
                        <m:r>
                          <a:rPr lang="en-US" i="1"/>
                          <m:t>𝑛</m:t>
                        </m:r>
                      </m:e>
                    </m:d>
                    <m:r>
                      <a:rPr lang="en-US" i="1"/>
                      <m:t>+</m:t>
                    </m:r>
                    <m:r>
                      <a:rPr lang="en-US" i="1"/>
                      <m:t>𝑞</m:t>
                    </m:r>
                    <m:r>
                      <a:rPr lang="en-US" i="1"/>
                      <m:t>[</m:t>
                    </m:r>
                    <m:r>
                      <a:rPr lang="en-US" i="1"/>
                      <m:t>𝑛</m:t>
                    </m:r>
                    <m:r>
                      <a:rPr lang="en-US" i="1"/>
                      <m:t>]</m:t>
                    </m:r>
                  </m:oMath>
                </a14:m>
                <a:r>
                  <a:rPr lang="en-US" dirty="0"/>
                  <a:t>                        </a:t>
                </a:r>
                <a:r>
                  <a:rPr lang="en-US" dirty="0" smtClean="0"/>
                  <a:t>                                        </a:t>
                </a:r>
                <a:r>
                  <a:rPr lang="en-US" dirty="0"/>
                  <a:t>(13)</a:t>
                </a:r>
              </a:p>
              <a:p>
                <a:pPr algn="l"/>
                <a:r>
                  <a:rPr lang="en-US" dirty="0"/>
                  <a:t> </a:t>
                </a:r>
              </a:p>
              <a:p>
                <a:pPr algn="l"/>
                <a:r>
                  <a:rPr lang="en-US" dirty="0"/>
                  <a:t>But m[n]= e[n] + m⌃[n]      from equation 10, therefore, </a:t>
                </a:r>
              </a:p>
              <a:p>
                <a:pPr algn="l"/>
                <a:r>
                  <a:rPr lang="en-US" dirty="0"/>
                  <a:t>                                                               </a:t>
                </a:r>
              </a:p>
              <a:p>
                <a:pPr algn="l"/>
                <a:r>
                  <a:rPr lang="en-US" dirty="0"/>
                  <a:t>     </a:t>
                </a:r>
                <a14:m>
                  <m:oMath xmlns:m="http://schemas.openxmlformats.org/officeDocument/2006/math">
                    <m:sSub>
                      <m:sSubPr>
                        <m:ctrlPr>
                          <a:rPr lang="en-US" i="1"/>
                        </m:ctrlPr>
                      </m:sSubPr>
                      <m:e>
                        <m:r>
                          <a:rPr lang="en-US" i="1"/>
                          <m:t>𝑚</m:t>
                        </m:r>
                      </m:e>
                      <m:sub>
                        <m:r>
                          <a:rPr lang="en-US" i="1"/>
                          <m:t>𝑞</m:t>
                        </m:r>
                      </m:sub>
                    </m:sSub>
                    <m:d>
                      <m:dPr>
                        <m:begChr m:val="["/>
                        <m:endChr m:val="]"/>
                        <m:ctrlPr>
                          <a:rPr lang="en-US" i="1"/>
                        </m:ctrlPr>
                      </m:dPr>
                      <m:e>
                        <m:r>
                          <a:rPr lang="en-US" i="1"/>
                          <m:t>𝑛</m:t>
                        </m:r>
                      </m:e>
                    </m:d>
                  </m:oMath>
                </a14:m>
                <a:r>
                  <a:rPr lang="en-US" dirty="0"/>
                  <a:t> = m[n] + </a:t>
                </a:r>
                <a14:m>
                  <m:oMath xmlns:m="http://schemas.openxmlformats.org/officeDocument/2006/math">
                    <m:r>
                      <a:rPr lang="en-US" i="1"/>
                      <m:t>𝑞</m:t>
                    </m:r>
                    <m:r>
                      <a:rPr lang="en-US" i="1"/>
                      <m:t>[</m:t>
                    </m:r>
                    <m:r>
                      <a:rPr lang="en-US" i="1"/>
                      <m:t>𝑛</m:t>
                    </m:r>
                    <m:r>
                      <a:rPr lang="en-US" i="1"/>
                      <m:t>]</m:t>
                    </m:r>
                  </m:oMath>
                </a14:m>
                <a:r>
                  <a:rPr lang="en-US" dirty="0"/>
                  <a:t>                                                                                 (14)                                                      </a:t>
                </a:r>
              </a:p>
              <a:p>
                <a:pPr algn="l"/>
                <a:r>
                  <a:rPr lang="en-US" dirty="0"/>
                  <a:t> </a:t>
                </a:r>
              </a:p>
              <a:p>
                <a:pPr algn="l"/>
                <a:r>
                  <a:rPr lang="en-US" dirty="0"/>
                  <a:t>Equation 14 shows that the quantized version of the signal differs from the original signal by the quantization error q[n]. Finally, the output of the </a:t>
                </a:r>
                <a:r>
                  <a:rPr lang="en-US" dirty="0" err="1"/>
                  <a:t>quantizer</a:t>
                </a:r>
                <a:r>
                  <a:rPr lang="en-US" dirty="0"/>
                  <a:t> is encoded to produce the DPCM signal. The receiver of DPCM consists of an encoder and prediction filter. The prediction filter should be the same as the one used in the transmission process. </a:t>
                </a:r>
              </a:p>
              <a:p>
                <a:pPr algn="l"/>
                <a:endParaRPr lang="ar-IQ"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381000"/>
                <a:ext cx="7620000" cy="6019800"/>
              </a:xfrm>
              <a:blipFill rotWithShape="1">
                <a:blip r:embed="rId2"/>
                <a:stretch>
                  <a:fillRect l="-640" t="-1317"/>
                </a:stretch>
              </a:blipFill>
            </p:spPr>
            <p:txBody>
              <a:bodyPr/>
              <a:lstStyle/>
              <a:p>
                <a:r>
                  <a:rPr lang="ar-IQ">
                    <a:noFill/>
                  </a:rPr>
                  <a:t> </a:t>
                </a:r>
              </a:p>
            </p:txBody>
          </p:sp>
        </mc:Fallback>
      </mc:AlternateContent>
    </p:spTree>
    <p:extLst>
      <p:ext uri="{BB962C8B-B14F-4D97-AF65-F5344CB8AC3E}">
        <p14:creationId xmlns:p14="http://schemas.microsoft.com/office/powerpoint/2010/main" val="1091787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The processing gain:</a:t>
            </a:r>
            <a:r>
              <a:rPr lang="en-US" dirty="0"/>
              <a:t/>
            </a:r>
            <a:br>
              <a:rPr lang="en-US" dirty="0"/>
            </a:br>
            <a:endParaRPr lang="ar-IQ"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algn="l"/>
                <a:r>
                  <a:rPr lang="en-US" dirty="0"/>
                  <a:t> The output SNR of the DPCM system is expressed as:</a:t>
                </a:r>
              </a:p>
              <a:p>
                <a:pPr algn="l"/>
                <a:r>
                  <a:rPr lang="en-US" dirty="0"/>
                  <a:t> </a:t>
                </a:r>
              </a:p>
              <a:p>
                <a:pPr algn="l"/>
                <a:r>
                  <a:rPr lang="en-US" dirty="0"/>
                  <a:t>            </a:t>
                </a:r>
                <a14:m>
                  <m:oMath xmlns:m="http://schemas.openxmlformats.org/officeDocument/2006/math">
                    <m:sSub>
                      <m:sSubPr>
                        <m:ctrlPr>
                          <a:rPr lang="en-US" i="1"/>
                        </m:ctrlPr>
                      </m:sSubPr>
                      <m:e>
                        <m:r>
                          <a:rPr lang="en-US" i="1"/>
                          <m:t>𝑆𝑁𝑅</m:t>
                        </m:r>
                      </m:e>
                      <m:sub>
                        <m:r>
                          <a:rPr lang="en-US" i="1"/>
                          <m:t>0</m:t>
                        </m:r>
                      </m:sub>
                    </m:sSub>
                    <m:r>
                      <a:rPr lang="en-US"/>
                      <m:t>= </m:t>
                    </m:r>
                    <m:sSup>
                      <m:sSupPr>
                        <m:ctrlPr>
                          <a:rPr lang="en-US" i="1"/>
                        </m:ctrlPr>
                      </m:sSupPr>
                      <m:e>
                        <m:sSub>
                          <m:sSubPr>
                            <m:ctrlPr>
                              <a:rPr lang="en-US" i="1"/>
                            </m:ctrlPr>
                          </m:sSubPr>
                          <m:e>
                            <m:r>
                              <a:rPr lang="en-US" i="1"/>
                              <m:t>𝜎</m:t>
                            </m:r>
                          </m:e>
                          <m:sub>
                            <m:r>
                              <a:rPr lang="en-US" i="1"/>
                              <m:t>𝑀</m:t>
                            </m:r>
                          </m:sub>
                        </m:sSub>
                      </m:e>
                      <m:sup>
                        <m:r>
                          <a:rPr lang="en-US" i="1"/>
                          <m:t>2</m:t>
                        </m:r>
                      </m:sup>
                    </m:sSup>
                    <m:r>
                      <a:rPr lang="en-US"/>
                      <m:t>/</m:t>
                    </m:r>
                    <m:sSup>
                      <m:sSupPr>
                        <m:ctrlPr>
                          <a:rPr lang="en-US" i="1"/>
                        </m:ctrlPr>
                      </m:sSupPr>
                      <m:e>
                        <m:sSub>
                          <m:sSubPr>
                            <m:ctrlPr>
                              <a:rPr lang="en-US" i="1"/>
                            </m:ctrlPr>
                          </m:sSubPr>
                          <m:e>
                            <m:r>
                              <a:rPr lang="en-US" i="1"/>
                              <m:t>𝜎</m:t>
                            </m:r>
                          </m:e>
                          <m:sub>
                            <m:r>
                              <a:rPr lang="en-US" i="1"/>
                              <m:t>𝑄</m:t>
                            </m:r>
                          </m:sub>
                        </m:sSub>
                      </m:e>
                      <m:sup>
                        <m:r>
                          <a:rPr lang="en-US" i="1"/>
                          <m:t>2</m:t>
                        </m:r>
                      </m:sup>
                    </m:sSup>
                  </m:oMath>
                </a14:m>
                <a:r>
                  <a:rPr lang="en-US" dirty="0"/>
                  <a:t>        </a:t>
                </a:r>
                <a:r>
                  <a:rPr lang="en-US" dirty="0" smtClean="0"/>
                  <a:t>                                             </a:t>
                </a:r>
                <a:r>
                  <a:rPr lang="en-US" dirty="0"/>
                  <a:t>(15)                              </a:t>
                </a:r>
              </a:p>
              <a:p>
                <a:pPr algn="l"/>
                <a:r>
                  <a:rPr lang="en-US" dirty="0"/>
                  <a:t> </a:t>
                </a:r>
              </a:p>
              <a:p>
                <a:pPr algn="l"/>
                <a:r>
                  <a:rPr lang="en-US" dirty="0"/>
                  <a:t>Where, </a:t>
                </a:r>
                <a14:m>
                  <m:oMath xmlns:m="http://schemas.openxmlformats.org/officeDocument/2006/math">
                    <m:sSup>
                      <m:sSupPr>
                        <m:ctrlPr>
                          <a:rPr lang="en-US" i="1"/>
                        </m:ctrlPr>
                      </m:sSupPr>
                      <m:e>
                        <m:sSub>
                          <m:sSubPr>
                            <m:ctrlPr>
                              <a:rPr lang="en-US" i="1"/>
                            </m:ctrlPr>
                          </m:sSubPr>
                          <m:e>
                            <m:r>
                              <a:rPr lang="en-US" i="1"/>
                              <m:t>𝜎</m:t>
                            </m:r>
                          </m:e>
                          <m:sub>
                            <m:r>
                              <a:rPr lang="en-US" i="1"/>
                              <m:t>𝑀</m:t>
                            </m:r>
                          </m:sub>
                        </m:sSub>
                      </m:e>
                      <m:sup>
                        <m:r>
                          <a:rPr lang="en-US" i="1"/>
                          <m:t>2</m:t>
                        </m:r>
                      </m:sup>
                    </m:sSup>
                  </m:oMath>
                </a14:m>
                <a:r>
                  <a:rPr lang="en-US" dirty="0"/>
                  <a:t> is the variance of the original input sample m[n].</a:t>
                </a:r>
              </a:p>
              <a:p>
                <a:pPr algn="l"/>
                <a:r>
                  <a:rPr lang="en-US" dirty="0"/>
                  <a:t>             </a:t>
                </a:r>
                <a14:m>
                  <m:oMath xmlns:m="http://schemas.openxmlformats.org/officeDocument/2006/math">
                    <m:sSup>
                      <m:sSupPr>
                        <m:ctrlPr>
                          <a:rPr lang="en-US" i="1"/>
                        </m:ctrlPr>
                      </m:sSupPr>
                      <m:e>
                        <m:sSub>
                          <m:sSubPr>
                            <m:ctrlPr>
                              <a:rPr lang="en-US" i="1"/>
                            </m:ctrlPr>
                          </m:sSubPr>
                          <m:e>
                            <m:r>
                              <a:rPr lang="en-US" i="1"/>
                              <m:t>𝜎</m:t>
                            </m:r>
                          </m:e>
                          <m:sub>
                            <m:r>
                              <a:rPr lang="en-US" i="1"/>
                              <m:t>𝑄</m:t>
                            </m:r>
                          </m:sub>
                        </m:sSub>
                      </m:e>
                      <m:sup>
                        <m:r>
                          <a:rPr lang="en-US" i="1"/>
                          <m:t>2</m:t>
                        </m:r>
                      </m:sup>
                    </m:sSup>
                  </m:oMath>
                </a14:m>
                <a:r>
                  <a:rPr lang="en-US" dirty="0"/>
                  <a:t> is the variance of the quantization error q[n].</a:t>
                </a:r>
              </a:p>
              <a:p>
                <a:pPr algn="l"/>
                <a:r>
                  <a:rPr lang="en-US" dirty="0"/>
                  <a:t> </a:t>
                </a:r>
                <a:endParaRPr lang="ar-IQ"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880" t="-762"/>
                </a:stretch>
              </a:blipFill>
            </p:spPr>
            <p:txBody>
              <a:bodyPr/>
              <a:lstStyle/>
              <a:p>
                <a:r>
                  <a:rPr lang="ar-IQ">
                    <a:noFill/>
                  </a:rPr>
                  <a:t> </a:t>
                </a:r>
              </a:p>
            </p:txBody>
          </p:sp>
        </mc:Fallback>
      </mc:AlternateContent>
    </p:spTree>
    <p:extLst>
      <p:ext uri="{BB962C8B-B14F-4D97-AF65-F5344CB8AC3E}">
        <p14:creationId xmlns:p14="http://schemas.microsoft.com/office/powerpoint/2010/main" val="3622241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algn="l"/>
                <a:r>
                  <a:rPr lang="en-US" dirty="0"/>
                  <a:t>We can rewrite the equation as follows:</a:t>
                </a:r>
              </a:p>
              <a:p>
                <a:pPr algn="l"/>
                <a:r>
                  <a:rPr lang="en-US" dirty="0"/>
                  <a:t> </a:t>
                </a:r>
              </a:p>
              <a:p>
                <a:pPr algn="l"/>
                <a:r>
                  <a:rPr lang="en-US" dirty="0"/>
                  <a:t>     </a:t>
                </a:r>
                <a14:m>
                  <m:oMath xmlns:m="http://schemas.openxmlformats.org/officeDocument/2006/math">
                    <m:sSub>
                      <m:sSubPr>
                        <m:ctrlPr>
                          <a:rPr lang="en-US" i="1"/>
                        </m:ctrlPr>
                      </m:sSubPr>
                      <m:e>
                        <m:r>
                          <a:rPr lang="en-US" i="1"/>
                          <m:t>𝑆𝑁𝑅</m:t>
                        </m:r>
                      </m:e>
                      <m:sub>
                        <m:r>
                          <a:rPr lang="en-US" i="1"/>
                          <m:t>0</m:t>
                        </m:r>
                      </m:sub>
                    </m:sSub>
                    <m:r>
                      <a:rPr lang="en-US"/>
                      <m:t>= </m:t>
                    </m:r>
                    <m:sSup>
                      <m:sSupPr>
                        <m:ctrlPr>
                          <a:rPr lang="en-US" i="1"/>
                        </m:ctrlPr>
                      </m:sSupPr>
                      <m:e>
                        <m:sSub>
                          <m:sSubPr>
                            <m:ctrlPr>
                              <a:rPr lang="en-US" i="1"/>
                            </m:ctrlPr>
                          </m:sSubPr>
                          <m:e>
                            <m:r>
                              <a:rPr lang="en-US" i="1"/>
                              <m:t>(</m:t>
                            </m:r>
                            <m:r>
                              <a:rPr lang="en-US" i="1"/>
                              <m:t>𝜎</m:t>
                            </m:r>
                          </m:e>
                          <m:sub>
                            <m:r>
                              <a:rPr lang="en-US" i="1"/>
                              <m:t>𝑀</m:t>
                            </m:r>
                          </m:sub>
                        </m:sSub>
                      </m:e>
                      <m:sup>
                        <m:r>
                          <a:rPr lang="en-US" i="1"/>
                          <m:t>2</m:t>
                        </m:r>
                      </m:sup>
                    </m:sSup>
                    <m:r>
                      <a:rPr lang="en-US"/>
                      <m:t>/</m:t>
                    </m:r>
                    <m:sSup>
                      <m:sSupPr>
                        <m:ctrlPr>
                          <a:rPr lang="en-US" i="1"/>
                        </m:ctrlPr>
                      </m:sSupPr>
                      <m:e>
                        <m:sSub>
                          <m:sSubPr>
                            <m:ctrlPr>
                              <a:rPr lang="en-US" i="1"/>
                            </m:ctrlPr>
                          </m:sSubPr>
                          <m:e>
                            <m:r>
                              <a:rPr lang="en-US" i="1"/>
                              <m:t>𝜎</m:t>
                            </m:r>
                          </m:e>
                          <m:sub>
                            <m:r>
                              <a:rPr lang="en-US" i="1"/>
                              <m:t>𝐸</m:t>
                            </m:r>
                          </m:sub>
                        </m:sSub>
                      </m:e>
                      <m:sup>
                        <m:r>
                          <a:rPr lang="en-US" i="1"/>
                          <m:t>2</m:t>
                        </m:r>
                      </m:sup>
                    </m:sSup>
                    <m:r>
                      <a:rPr lang="en-US"/>
                      <m:t>)</m:t>
                    </m:r>
                  </m:oMath>
                </a14:m>
                <a:r>
                  <a:rPr lang="en-US" dirty="0"/>
                  <a:t> . ( </a:t>
                </a:r>
                <a14:m>
                  <m:oMath xmlns:m="http://schemas.openxmlformats.org/officeDocument/2006/math">
                    <m:sSup>
                      <m:sSupPr>
                        <m:ctrlPr>
                          <a:rPr lang="en-US" i="1"/>
                        </m:ctrlPr>
                      </m:sSupPr>
                      <m:e>
                        <m:sSub>
                          <m:sSubPr>
                            <m:ctrlPr>
                              <a:rPr lang="en-US" i="1"/>
                            </m:ctrlPr>
                          </m:sSubPr>
                          <m:e>
                            <m:r>
                              <a:rPr lang="en-US" i="1"/>
                              <m:t>𝜎</m:t>
                            </m:r>
                          </m:e>
                          <m:sub>
                            <m:r>
                              <a:rPr lang="en-US" i="1"/>
                              <m:t>𝐸</m:t>
                            </m:r>
                          </m:sub>
                        </m:sSub>
                      </m:e>
                      <m:sup>
                        <m:r>
                          <a:rPr lang="en-US" i="1"/>
                          <m:t>2</m:t>
                        </m:r>
                      </m:sup>
                    </m:sSup>
                    <m:r>
                      <a:rPr lang="en-US"/>
                      <m:t>/</m:t>
                    </m:r>
                    <m:sSup>
                      <m:sSupPr>
                        <m:ctrlPr>
                          <a:rPr lang="en-US" i="1"/>
                        </m:ctrlPr>
                      </m:sSupPr>
                      <m:e>
                        <m:sSub>
                          <m:sSubPr>
                            <m:ctrlPr>
                              <a:rPr lang="en-US" i="1"/>
                            </m:ctrlPr>
                          </m:sSubPr>
                          <m:e>
                            <m:r>
                              <a:rPr lang="en-US" i="1"/>
                              <m:t>𝜎</m:t>
                            </m:r>
                          </m:e>
                          <m:sub>
                            <m:r>
                              <a:rPr lang="en-US" i="1"/>
                              <m:t>𝑄</m:t>
                            </m:r>
                          </m:sub>
                        </m:sSub>
                      </m:e>
                      <m:sup>
                        <m:r>
                          <a:rPr lang="en-US" i="1"/>
                          <m:t>2</m:t>
                        </m:r>
                      </m:sup>
                    </m:sSup>
                    <m:r>
                      <a:rPr lang="en-US"/>
                      <m:t>)</m:t>
                    </m:r>
                  </m:oMath>
                </a14:m>
                <a:r>
                  <a:rPr lang="en-US" dirty="0"/>
                  <a:t>  = </a:t>
                </a:r>
                <a14:m>
                  <m:oMath xmlns:m="http://schemas.openxmlformats.org/officeDocument/2006/math">
                    <m:sSub>
                      <m:sSubPr>
                        <m:ctrlPr>
                          <a:rPr lang="en-US" i="1"/>
                        </m:ctrlPr>
                      </m:sSubPr>
                      <m:e>
                        <m:r>
                          <a:rPr lang="en-US" i="1"/>
                          <m:t>𝐺</m:t>
                        </m:r>
                      </m:e>
                      <m:sub>
                        <m:r>
                          <a:rPr lang="en-US" i="1"/>
                          <m:t>𝑝</m:t>
                        </m:r>
                      </m:sub>
                    </m:sSub>
                  </m:oMath>
                </a14:m>
                <a:r>
                  <a:rPr lang="en-US" dirty="0"/>
                  <a:t> </a:t>
                </a:r>
                <a14:m>
                  <m:oMath xmlns:m="http://schemas.openxmlformats.org/officeDocument/2006/math">
                    <m:sSub>
                      <m:sSubPr>
                        <m:ctrlPr>
                          <a:rPr lang="en-US" i="1"/>
                        </m:ctrlPr>
                      </m:sSubPr>
                      <m:e>
                        <m:r>
                          <a:rPr lang="en-US" i="1"/>
                          <m:t>𝑆𝑁𝑅</m:t>
                        </m:r>
                      </m:e>
                      <m:sub>
                        <m:r>
                          <a:rPr lang="en-US" i="1"/>
                          <m:t>𝑄</m:t>
                        </m:r>
                      </m:sub>
                    </m:sSub>
                  </m:oMath>
                </a14:m>
                <a:r>
                  <a:rPr lang="en-US" dirty="0" smtClean="0"/>
                  <a:t>          </a:t>
                </a:r>
                <a:r>
                  <a:rPr lang="en-US" dirty="0"/>
                  <a:t>(16)                                                        </a:t>
                </a:r>
              </a:p>
              <a:p>
                <a:pPr algn="l"/>
                <a:r>
                  <a:rPr lang="en-US" dirty="0"/>
                  <a:t>               Where, </a:t>
                </a:r>
                <a14:m>
                  <m:oMath xmlns:m="http://schemas.openxmlformats.org/officeDocument/2006/math">
                    <m:sSub>
                      <m:sSubPr>
                        <m:ctrlPr>
                          <a:rPr lang="en-US" i="1"/>
                        </m:ctrlPr>
                      </m:sSubPr>
                      <m:e>
                        <m:r>
                          <a:rPr lang="en-US" i="1"/>
                          <m:t>𝑆𝑁𝑅</m:t>
                        </m:r>
                      </m:e>
                      <m:sub>
                        <m:r>
                          <a:rPr lang="en-US" i="1"/>
                          <m:t>𝑄</m:t>
                        </m:r>
                      </m:sub>
                    </m:sSub>
                  </m:oMath>
                </a14:m>
                <a:r>
                  <a:rPr lang="en-US" dirty="0"/>
                  <a:t> is the signal-to-quantization noise ratio   </a:t>
                </a:r>
                <a14:m>
                  <m:oMath xmlns:m="http://schemas.openxmlformats.org/officeDocument/2006/math">
                    <m:sSub>
                      <m:sSubPr>
                        <m:ctrlPr>
                          <a:rPr lang="en-US" i="1"/>
                        </m:ctrlPr>
                      </m:sSubPr>
                      <m:e>
                        <m:r>
                          <a:rPr lang="en-US" i="1"/>
                          <m:t>𝑆𝑁𝑅</m:t>
                        </m:r>
                      </m:e>
                      <m:sub>
                        <m:r>
                          <a:rPr lang="en-US" i="1"/>
                          <m:t>𝑄</m:t>
                        </m:r>
                      </m:sub>
                    </m:sSub>
                    <m:r>
                      <a:rPr lang="en-US"/>
                      <m:t>= </m:t>
                    </m:r>
                    <m:sSup>
                      <m:sSupPr>
                        <m:ctrlPr>
                          <a:rPr lang="en-US" i="1"/>
                        </m:ctrlPr>
                      </m:sSupPr>
                      <m:e>
                        <m:sSub>
                          <m:sSubPr>
                            <m:ctrlPr>
                              <a:rPr lang="en-US" i="1"/>
                            </m:ctrlPr>
                          </m:sSubPr>
                          <m:e>
                            <m:r>
                              <a:rPr lang="en-US" i="1"/>
                              <m:t>𝜎</m:t>
                            </m:r>
                          </m:e>
                          <m:sub>
                            <m:r>
                              <a:rPr lang="en-US" i="1"/>
                              <m:t>𝐸</m:t>
                            </m:r>
                          </m:sub>
                        </m:sSub>
                      </m:e>
                      <m:sup>
                        <m:r>
                          <a:rPr lang="en-US" i="1"/>
                          <m:t>2</m:t>
                        </m:r>
                      </m:sup>
                    </m:sSup>
                    <m:r>
                      <a:rPr lang="en-US"/>
                      <m:t>/</m:t>
                    </m:r>
                    <m:sSup>
                      <m:sSupPr>
                        <m:ctrlPr>
                          <a:rPr lang="en-US" i="1"/>
                        </m:ctrlPr>
                      </m:sSupPr>
                      <m:e>
                        <m:sSub>
                          <m:sSubPr>
                            <m:ctrlPr>
                              <a:rPr lang="en-US" i="1"/>
                            </m:ctrlPr>
                          </m:sSubPr>
                          <m:e>
                            <m:r>
                              <a:rPr lang="en-US" i="1"/>
                              <m:t>𝜎</m:t>
                            </m:r>
                          </m:e>
                          <m:sub>
                            <m:r>
                              <a:rPr lang="en-US" i="1"/>
                              <m:t>𝑄</m:t>
                            </m:r>
                          </m:sub>
                        </m:sSub>
                      </m:e>
                      <m:sup>
                        <m:r>
                          <a:rPr lang="en-US" i="1"/>
                          <m:t>2</m:t>
                        </m:r>
                      </m:sup>
                    </m:sSup>
                  </m:oMath>
                </a14:m>
                <a:endParaRPr lang="en-US" dirty="0"/>
              </a:p>
              <a:p>
                <a:pPr algn="l"/>
                <a:r>
                  <a:rPr lang="en-US" dirty="0"/>
                  <a:t>                           </a:t>
                </a:r>
                <a14:m>
                  <m:oMath xmlns:m="http://schemas.openxmlformats.org/officeDocument/2006/math">
                    <m:sSup>
                      <m:sSupPr>
                        <m:ctrlPr>
                          <a:rPr lang="en-US" i="1"/>
                        </m:ctrlPr>
                      </m:sSupPr>
                      <m:e>
                        <m:sSub>
                          <m:sSubPr>
                            <m:ctrlPr>
                              <a:rPr lang="en-US" i="1"/>
                            </m:ctrlPr>
                          </m:sSubPr>
                          <m:e>
                            <m:r>
                              <a:rPr lang="en-US" i="1"/>
                              <m:t>𝜎</m:t>
                            </m:r>
                          </m:e>
                          <m:sub>
                            <m:r>
                              <a:rPr lang="en-US" i="1"/>
                              <m:t>𝐸</m:t>
                            </m:r>
                          </m:sub>
                        </m:sSub>
                      </m:e>
                      <m:sup>
                        <m:r>
                          <a:rPr lang="en-US" i="1"/>
                          <m:t>2</m:t>
                        </m:r>
                      </m:sup>
                    </m:sSup>
                  </m:oMath>
                </a14:m>
                <a:r>
                  <a:rPr lang="en-US" dirty="0"/>
                  <a:t>= the variance of the prediction error.</a:t>
                </a:r>
              </a:p>
              <a:p>
                <a:pPr algn="l"/>
                <a:r>
                  <a:rPr lang="en-US" dirty="0"/>
                  <a:t>                          </a:t>
                </a:r>
                <a14:m>
                  <m:oMath xmlns:m="http://schemas.openxmlformats.org/officeDocument/2006/math">
                    <m:sSub>
                      <m:sSubPr>
                        <m:ctrlPr>
                          <a:rPr lang="en-US" i="1"/>
                        </m:ctrlPr>
                      </m:sSubPr>
                      <m:e>
                        <m:r>
                          <a:rPr lang="en-US" i="1"/>
                          <m:t>𝐺</m:t>
                        </m:r>
                      </m:e>
                      <m:sub>
                        <m:r>
                          <a:rPr lang="en-US" i="1"/>
                          <m:t>𝑝</m:t>
                        </m:r>
                      </m:sub>
                    </m:sSub>
                  </m:oMath>
                </a14:m>
                <a:r>
                  <a:rPr lang="en-US" dirty="0"/>
                  <a:t> = the processing gain = </a:t>
                </a:r>
                <a14:m>
                  <m:oMath xmlns:m="http://schemas.openxmlformats.org/officeDocument/2006/math">
                    <m:sSup>
                      <m:sSupPr>
                        <m:ctrlPr>
                          <a:rPr lang="en-US" i="1"/>
                        </m:ctrlPr>
                      </m:sSupPr>
                      <m:e>
                        <m:sSub>
                          <m:sSubPr>
                            <m:ctrlPr>
                              <a:rPr lang="en-US" i="1"/>
                            </m:ctrlPr>
                          </m:sSubPr>
                          <m:e>
                            <m:r>
                              <a:rPr lang="en-US" i="1"/>
                              <m:t>𝜎</m:t>
                            </m:r>
                          </m:e>
                          <m:sub>
                            <m:r>
                              <a:rPr lang="en-US" i="1"/>
                              <m:t>𝑀</m:t>
                            </m:r>
                          </m:sub>
                        </m:sSub>
                      </m:e>
                      <m:sup>
                        <m:r>
                          <a:rPr lang="en-US" i="1"/>
                          <m:t>2</m:t>
                        </m:r>
                      </m:sup>
                    </m:sSup>
                    <m:r>
                      <a:rPr lang="en-US"/>
                      <m:t>/</m:t>
                    </m:r>
                    <m:sSup>
                      <m:sSupPr>
                        <m:ctrlPr>
                          <a:rPr lang="en-US" i="1"/>
                        </m:ctrlPr>
                      </m:sSupPr>
                      <m:e>
                        <m:sSub>
                          <m:sSubPr>
                            <m:ctrlPr>
                              <a:rPr lang="en-US" i="1"/>
                            </m:ctrlPr>
                          </m:sSubPr>
                          <m:e>
                            <m:r>
                              <a:rPr lang="en-US" i="1"/>
                              <m:t>𝜎</m:t>
                            </m:r>
                          </m:e>
                          <m:sub>
                            <m:r>
                              <a:rPr lang="en-US" i="1"/>
                              <m:t>𝐸</m:t>
                            </m:r>
                          </m:sub>
                        </m:sSub>
                      </m:e>
                      <m:sup>
                        <m:r>
                          <a:rPr lang="en-US" i="1"/>
                          <m:t>2</m:t>
                        </m:r>
                      </m:sup>
                    </m:sSup>
                  </m:oMath>
                </a14:m>
                <a:endParaRPr lang="en-US" dirty="0"/>
              </a:p>
              <a:p>
                <a:pPr algn="l"/>
                <a:r>
                  <a:rPr lang="en-US" dirty="0"/>
                  <a:t>Therefore, when transmitting a signal, the variance </a:t>
                </a:r>
                <a14:m>
                  <m:oMath xmlns:m="http://schemas.openxmlformats.org/officeDocument/2006/math">
                    <m:sSup>
                      <m:sSupPr>
                        <m:ctrlPr>
                          <a:rPr lang="en-US" i="1"/>
                        </m:ctrlPr>
                      </m:sSupPr>
                      <m:e>
                        <m:sSub>
                          <m:sSubPr>
                            <m:ctrlPr>
                              <a:rPr lang="en-US" i="1"/>
                            </m:ctrlPr>
                          </m:sSubPr>
                          <m:e>
                            <m:r>
                              <a:rPr lang="en-US" i="1"/>
                              <m:t>𝜎</m:t>
                            </m:r>
                          </m:e>
                          <m:sub>
                            <m:r>
                              <a:rPr lang="en-US" i="1"/>
                              <m:t>𝑀</m:t>
                            </m:r>
                          </m:sub>
                        </m:sSub>
                      </m:e>
                      <m:sup>
                        <m:r>
                          <a:rPr lang="en-US" i="1"/>
                          <m:t>2</m:t>
                        </m:r>
                      </m:sup>
                    </m:sSup>
                  </m:oMath>
                </a14:m>
                <a:r>
                  <a:rPr lang="en-US" dirty="0"/>
                  <a:t> is fixed and that means the </a:t>
                </a:r>
                <a14:m>
                  <m:oMath xmlns:m="http://schemas.openxmlformats.org/officeDocument/2006/math">
                    <m:sSub>
                      <m:sSubPr>
                        <m:ctrlPr>
                          <a:rPr lang="en-US" i="1"/>
                        </m:ctrlPr>
                      </m:sSubPr>
                      <m:e>
                        <m:r>
                          <a:rPr lang="en-US" i="1"/>
                          <m:t>𝐺</m:t>
                        </m:r>
                      </m:e>
                      <m:sub>
                        <m:r>
                          <a:rPr lang="en-US" i="1"/>
                          <m:t>𝑝</m:t>
                        </m:r>
                      </m:sub>
                    </m:sSub>
                  </m:oMath>
                </a14:m>
                <a:r>
                  <a:rPr lang="en-US" dirty="0"/>
                  <a:t> has to be maximized by designing a prediction filter with minimum </a:t>
                </a:r>
                <a14:m>
                  <m:oMath xmlns:m="http://schemas.openxmlformats.org/officeDocument/2006/math">
                    <m:sSup>
                      <m:sSupPr>
                        <m:ctrlPr>
                          <a:rPr lang="en-US" i="1"/>
                        </m:ctrlPr>
                      </m:sSupPr>
                      <m:e>
                        <m:sSub>
                          <m:sSubPr>
                            <m:ctrlPr>
                              <a:rPr lang="en-US" i="1"/>
                            </m:ctrlPr>
                          </m:sSubPr>
                          <m:e>
                            <m:r>
                              <a:rPr lang="en-US" i="1"/>
                              <m:t>𝜎</m:t>
                            </m:r>
                          </m:e>
                          <m:sub>
                            <m:r>
                              <a:rPr lang="en-US" i="1"/>
                              <m:t>𝐸</m:t>
                            </m:r>
                          </m:sub>
                        </m:sSub>
                      </m:e>
                      <m:sup>
                        <m:r>
                          <a:rPr lang="en-US" i="1"/>
                          <m:t>2</m:t>
                        </m:r>
                      </m:sup>
                    </m:sSup>
                  </m:oMath>
                </a14:m>
                <a:r>
                  <a:rPr lang="en-US" dirty="0"/>
                  <a:t>.</a:t>
                </a:r>
              </a:p>
              <a:p>
                <a:pPr algn="l"/>
                <a:endParaRPr lang="ar-IQ"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880" t="-762"/>
                </a:stretch>
              </a:blipFill>
            </p:spPr>
            <p:txBody>
              <a:bodyPr/>
              <a:lstStyle/>
              <a:p>
                <a:r>
                  <a:rPr lang="ar-IQ">
                    <a:noFill/>
                  </a:rPr>
                  <a:t> </a:t>
                </a:r>
              </a:p>
            </p:txBody>
          </p:sp>
        </mc:Fallback>
      </mc:AlternateContent>
    </p:spTree>
    <p:extLst>
      <p:ext uri="{BB962C8B-B14F-4D97-AF65-F5344CB8AC3E}">
        <p14:creationId xmlns:p14="http://schemas.microsoft.com/office/powerpoint/2010/main" val="752590991"/>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179</Words>
  <Application>Microsoft Office PowerPoint</Application>
  <PresentationFormat>On-screen Show (4:3)</PresentationFormat>
  <Paragraphs>42</Paragraphs>
  <Slides>8</Slides>
  <Notes>0</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Office Theme</vt:lpstr>
      <vt:lpstr>Adjacency</vt:lpstr>
      <vt:lpstr>University of Diyala     College of Engineering    Dept. of Communications                           </vt:lpstr>
      <vt:lpstr>“ Digital Communications “  By Haidar N. Al-Anbagi                        Lec (10)       Time: (4 hrs) 2017  </vt:lpstr>
      <vt:lpstr>Differential pulse code modulation (DPCM):  </vt:lpstr>
      <vt:lpstr>PowerPoint Presentation</vt:lpstr>
      <vt:lpstr>PowerPoint Presentation</vt:lpstr>
      <vt:lpstr>PowerPoint Presentation</vt:lpstr>
      <vt:lpstr>The processing gain: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Diyala     College of Engineering    Dept. of Communications                           </dc:title>
  <dc:creator>zahraa</dc:creator>
  <cp:lastModifiedBy>Maher</cp:lastModifiedBy>
  <cp:revision>4</cp:revision>
  <dcterms:created xsi:type="dcterms:W3CDTF">2006-08-16T00:00:00Z</dcterms:created>
  <dcterms:modified xsi:type="dcterms:W3CDTF">2018-11-06T11:25:09Z</dcterms:modified>
</cp:coreProperties>
</file>